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0" r:id="rId2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4" Type="http://schemas.openxmlformats.org/officeDocument/2006/relationships/slide" Target="slides/slide9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A63BC73-2EA5-4595-C700-74496FC4221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CF03F8-7554-4F97-9561-71E021B0F4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2" name="Rectangle 2">
            <a:extLst>
              <a:ext uri="{FF2B5EF4-FFF2-40B4-BE49-F238E27FC236}">
                <a16:creationId xmlns:a16="http://schemas.microsoft.com/office/drawing/2014/main" id="{46902FDA-C662-C831-9AFF-ADD36436BA8A}"/>
              </a:ext>
            </a:extLst>
          </p:cNvPr>
          <p:cNvSpPr>
            <a:spLocks noRot="1" noChangeArrowheads="1" noTextEdit="1"/>
          </p:cNvSpPr>
          <p:nvPr>
            <p:ph type="sldImg"/>
          </p:nvPr>
        </p:nvSpPr>
        <p:spPr>
          <a:ln/>
        </p:spPr>
      </p:sp>
      <p:sp>
        <p:nvSpPr>
          <p:cNvPr id="87043" name="Rectangle 3">
            <a:extLst>
              <a:ext uri="{FF2B5EF4-FFF2-40B4-BE49-F238E27FC236}">
                <a16:creationId xmlns:a16="http://schemas.microsoft.com/office/drawing/2014/main" id="{454C9691-BEB0-AAE5-A1EF-18D811DFA5B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7.xml"/></Relationships>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2157271-BDD9-F5A2-4B69-B198F6A75BBE}"/>
              </a:ext>
            </a:extLst>
          </p:cNvPr>
          <p:cNvSpPr>
            <a:spLocks noGrp="1" noChangeArrowheads="1"/>
          </p:cNvSpPr>
          <p:nvPr>
            <p:ph type="title"/>
          </p:nvPr>
        </p:nvSpPr>
        <p:spPr>
          <a:xfrm>
            <a:off x="609600" y="762000"/>
            <a:ext cx="8077200" cy="1143000"/>
          </a:xfrm>
        </p:spPr>
        <p:txBody>
          <a:bodyPr/>
          <a:lstStyle/>
          <a:p>
            <a:r>
              <a:rPr lang="en-US" altLang="zh-CN">
                <a:ea typeface="宋体" panose="02010600030101010101" pitchFamily="2" charset="-122"/>
              </a:rPr>
              <a:t>Me Too-Literature Review</a:t>
            </a:r>
          </a:p>
        </p:txBody>
      </p:sp>
      <p:sp>
        <p:nvSpPr>
          <p:cNvPr id="86019" name="Rectangle 3">
            <a:extLst>
              <a:ext uri="{FF2B5EF4-FFF2-40B4-BE49-F238E27FC236}">
                <a16:creationId xmlns:a16="http://schemas.microsoft.com/office/drawing/2014/main" id="{4B98C68B-8860-FB92-3A8E-7A9B7954E60C}"/>
              </a:ext>
            </a:extLst>
          </p:cNvPr>
          <p:cNvSpPr>
            <a:spLocks noGrp="1" noChangeArrowheads="1"/>
          </p:cNvSpPr>
          <p:nvPr>
            <p:ph type="body" idx="1"/>
          </p:nvPr>
        </p:nvSpPr>
        <p:spPr>
          <a:xfrm>
            <a:off x="600763" y="247196"/>
            <a:ext cx="8064500" cy="5105400"/>
          </a:xfrm>
        </p:spPr>
        <p:txBody>
          <a:bodyPr/>
          <a:lstStyle/>
          <a:p>
            <a:pPr marL="381000" indent="-381000">
              <a:lnSpc>
                <a:spcPct val="80000"/>
              </a:lnSpc>
              <a:buFontTx/>
              <a:buNone/>
            </a:pPr>
            <a:r>
              <a:rPr lang="en-CA" altLang="zh-CN" sz="2400">
                <a:solidFill>
                  <a:srgbClr val="FF3300"/>
                </a:solidFill>
              </a:rPr>
              <a:t>“Significant Delays” Criticisms:</a:t>
            </a:r>
            <a:endParaRPr lang="en-CA" altLang="zh-CN" sz="2800"/>
          </a:p>
          <a:p>
            <a:pPr marL="800100" lvl="1" indent="-342900">
              <a:lnSpc>
                <a:spcPct val="80000"/>
              </a:lnSpc>
              <a:buFontTx/>
              <a:buAutoNum type="arabicParenR" startAt="4"/>
            </a:pPr>
            <a:r>
              <a:rPr lang="en-CA" altLang="zh-CN" b="1"/>
              <a:t> Poor communication</a:t>
            </a:r>
            <a:r>
              <a:rPr lang="en-CA" altLang="zh-CN"/>
              <a:t> (Burke, 2005)</a:t>
            </a:r>
          </a:p>
          <a:p>
            <a:pPr marL="800100" lvl="1" indent="-342900">
              <a:lnSpc>
                <a:spcPct val="80000"/>
              </a:lnSpc>
              <a:buFontTx/>
              <a:buAutoNum type="arabicParenR" startAt="5"/>
            </a:pPr>
            <a:r>
              <a:rPr lang="en-CA" altLang="zh-CN" b="1"/>
              <a:t> Absence of standardized forms</a:t>
            </a:r>
            <a:r>
              <a:rPr lang="en-CA" altLang="zh-CN"/>
              <a:t> (Gold &amp; Dewa, 2005)</a:t>
            </a:r>
            <a:endParaRPr lang="en-CA" altLang="zh-CN" b="1"/>
          </a:p>
          <a:p>
            <a:pPr marL="800100" lvl="1" indent="-342900">
              <a:lnSpc>
                <a:spcPct val="80000"/>
              </a:lnSpc>
              <a:buFontTx/>
              <a:buAutoNum type="arabicParenR" startAt="6"/>
            </a:pPr>
            <a:r>
              <a:rPr lang="en-CA" altLang="zh-CN" b="1"/>
              <a:t> Lack of IRB staff support</a:t>
            </a:r>
            <a:r>
              <a:rPr lang="en-CA" altLang="zh-CN"/>
              <a:t> (Wolf et al., 2005; </a:t>
            </a:r>
            <a:r>
              <a:rPr lang="en-CA" altLang="zh-CN" sz="2400"/>
              <a:t>De Vries &amp; Forsberg, 2002).</a:t>
            </a:r>
            <a:r>
              <a:rPr lang="en-US" altLang="zh-CN" sz="2400">
                <a:ea typeface="宋体" panose="02010600030101010101" pitchFamily="2" charset="-122"/>
              </a:rPr>
              <a:t> </a:t>
            </a:r>
          </a:p>
          <a:p>
            <a:pPr marL="800100" lvl="1" indent="-342900">
              <a:lnSpc>
                <a:spcPct val="80000"/>
              </a:lnSpc>
              <a:buFontTx/>
              <a:buAutoNum type="arabicParenR" startAt="6"/>
            </a:pPr>
            <a:r>
              <a:rPr lang="en-CA" altLang="zh-CN" b="1"/>
              <a:t> Conflicting view points on templated versus non templated language and style of informed consents</a:t>
            </a:r>
            <a:r>
              <a:rPr lang="en-CA" altLang="zh-CN"/>
              <a:t> (Dziak et al., 2005; Green et al., 2006; Hirshon et al., 2002; Middle et al., </a:t>
            </a:r>
            <a:r>
              <a:rPr lang="en-CA" altLang="zh-CN" b="1"/>
              <a:t>1995</a:t>
            </a:r>
            <a:r>
              <a:rPr lang="en-CA" altLang="zh-CN"/>
              <a:t>; Rogers et al., 1999; Silverman et al., 2001; 2003; Stair et al., 2001; Vick et al., 2005)</a:t>
            </a:r>
            <a:endParaRPr lang="en-US"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